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US" b="1" dirty="0" smtClean="0">
                <a:solidFill>
                  <a:srgbClr val="002060"/>
                </a:solidFill>
              </a:rPr>
              <a:t>Role of Media in Development</a:t>
            </a:r>
            <a:br>
              <a:rPr lang="en-US" b="1" dirty="0" smtClean="0">
                <a:solidFill>
                  <a:srgbClr val="002060"/>
                </a:solidFill>
              </a:rPr>
            </a:br>
            <a:r>
              <a:rPr lang="en-US" sz="2400" b="1" dirty="0" smtClean="0">
                <a:solidFill>
                  <a:srgbClr val="002060"/>
                </a:solidFill>
                <a:latin typeface="Aparajita" pitchFamily="34" charset="0"/>
                <a:cs typeface="Aparajita" pitchFamily="34" charset="0"/>
              </a:rPr>
              <a:t>Unit III </a:t>
            </a:r>
            <a:endParaRPr lang="en-IN" sz="2400" b="1" dirty="0">
              <a:solidFill>
                <a:srgbClr val="002060"/>
              </a:solidFill>
              <a:latin typeface="Aparajita" pitchFamily="34" charset="0"/>
              <a:cs typeface="Aparajita" pitchFamily="34" charset="0"/>
            </a:endParaRPr>
          </a:p>
        </p:txBody>
      </p:sp>
      <p:sp>
        <p:nvSpPr>
          <p:cNvPr id="3" name="Subtitle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n-US" b="1" dirty="0" smtClean="0">
                <a:solidFill>
                  <a:schemeClr val="bg2">
                    <a:lumMod val="10000"/>
                  </a:schemeClr>
                </a:solidFill>
                <a:latin typeface="Arabic Typesetting" pitchFamily="66" charset="-78"/>
                <a:cs typeface="Arabic Typesetting" pitchFamily="66" charset="-78"/>
              </a:rPr>
              <a:t>Paper: Development Communication</a:t>
            </a:r>
            <a:endParaRPr lang="en-IN" b="1" dirty="0" smtClean="0">
              <a:solidFill>
                <a:schemeClr val="bg2">
                  <a:lumMod val="10000"/>
                </a:schemeClr>
              </a:solidFill>
              <a:latin typeface="Arabic Typesetting" pitchFamily="66" charset="-78"/>
              <a:cs typeface="Arabic Typesetting" pitchFamily="66" charset="-78"/>
            </a:endParaRPr>
          </a:p>
          <a:p>
            <a:r>
              <a:rPr lang="en-US" b="1" dirty="0" smtClean="0">
                <a:solidFill>
                  <a:schemeClr val="bg2">
                    <a:lumMod val="10000"/>
                  </a:schemeClr>
                </a:solidFill>
                <a:latin typeface="Arabic Typesetting" pitchFamily="66" charset="-78"/>
                <a:cs typeface="Arabic Typesetting" pitchFamily="66" charset="-78"/>
              </a:rPr>
              <a:t>Course: BJMC , Semester: II</a:t>
            </a:r>
            <a:br>
              <a:rPr lang="en-US" b="1" dirty="0" smtClean="0">
                <a:solidFill>
                  <a:schemeClr val="bg2">
                    <a:lumMod val="10000"/>
                  </a:schemeClr>
                </a:solidFill>
                <a:latin typeface="Arabic Typesetting" pitchFamily="66" charset="-78"/>
                <a:cs typeface="Arabic Typesetting" pitchFamily="66" charset="-78"/>
              </a:rPr>
            </a:br>
            <a:r>
              <a:rPr lang="en-US" b="1" dirty="0" smtClean="0">
                <a:solidFill>
                  <a:schemeClr val="bg2">
                    <a:lumMod val="10000"/>
                  </a:schemeClr>
                </a:solidFill>
                <a:latin typeface="Arabic Typesetting" pitchFamily="66" charset="-78"/>
                <a:cs typeface="Arabic Typesetting" pitchFamily="66" charset="-78"/>
              </a:rPr>
              <a:t>Institution: DSPMU, Ranchi</a:t>
            </a:r>
            <a:br>
              <a:rPr lang="en-US" b="1" dirty="0" smtClean="0">
                <a:solidFill>
                  <a:schemeClr val="bg2">
                    <a:lumMod val="10000"/>
                  </a:schemeClr>
                </a:solidFill>
                <a:latin typeface="Arabic Typesetting" pitchFamily="66" charset="-78"/>
                <a:cs typeface="Arabic Typesetting" pitchFamily="66" charset="-78"/>
              </a:rPr>
            </a:br>
            <a:r>
              <a:rPr lang="en-US" b="1" dirty="0" smtClean="0">
                <a:solidFill>
                  <a:schemeClr val="bg2">
                    <a:lumMod val="10000"/>
                  </a:schemeClr>
                </a:solidFill>
                <a:latin typeface="Arabic Typesetting" pitchFamily="66" charset="-78"/>
                <a:cs typeface="Arabic Typesetting" pitchFamily="66" charset="-78"/>
              </a:rPr>
              <a:t>Teacher’s Name: Sumedha Chaudhury</a:t>
            </a:r>
            <a:br>
              <a:rPr lang="en-US" b="1" dirty="0" smtClean="0">
                <a:solidFill>
                  <a:schemeClr val="bg2">
                    <a:lumMod val="10000"/>
                  </a:schemeClr>
                </a:solidFill>
                <a:latin typeface="Arabic Typesetting" pitchFamily="66" charset="-78"/>
                <a:cs typeface="Arabic Typesetting" pitchFamily="66" charset="-78"/>
              </a:rPr>
            </a:br>
            <a:endParaRPr lang="en-IN" b="1" dirty="0" smtClean="0">
              <a:solidFill>
                <a:schemeClr val="bg2">
                  <a:lumMod val="10000"/>
                </a:schemeClr>
              </a:solidFill>
              <a:latin typeface="Arabic Typesetting" pitchFamily="66" charset="-78"/>
              <a:cs typeface="Arabic Typesetting" pitchFamily="66" charset="-78"/>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Rounded MT Bold" pitchFamily="34" charset="0"/>
              </a:rPr>
              <a:t>Introduction</a:t>
            </a:r>
            <a:endParaRPr lang="en-IN" sz="3600" dirty="0">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algn="just"/>
            <a:r>
              <a:rPr lang="en-IN" dirty="0" smtClean="0">
                <a:solidFill>
                  <a:srgbClr val="FF0000"/>
                </a:solidFill>
                <a:latin typeface="Times New Roman" pitchFamily="18" charset="0"/>
                <a:cs typeface="Times New Roman" pitchFamily="18" charset="0"/>
              </a:rPr>
              <a:t>The </a:t>
            </a:r>
            <a:r>
              <a:rPr lang="en-IN" dirty="0" smtClean="0">
                <a:solidFill>
                  <a:srgbClr val="FF0000"/>
                </a:solidFill>
                <a:latin typeface="Times New Roman" pitchFamily="18" charset="0"/>
                <a:cs typeface="Times New Roman" pitchFamily="18" charset="0"/>
              </a:rPr>
              <a:t>role of media in development can be assessed from the functions and responsibilities that the media is assigned to</a:t>
            </a:r>
            <a:r>
              <a:rPr lang="en-IN" dirty="0" smtClean="0">
                <a:latin typeface="Times New Roman" pitchFamily="18" charset="0"/>
                <a:cs typeface="Times New Roman" pitchFamily="18" charset="0"/>
              </a:rPr>
              <a:t>. The powerful role of the mass media has been documented extensively in several communication theories of the past.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 </a:t>
            </a:r>
            <a:r>
              <a:rPr lang="en-IN" dirty="0" smtClean="0">
                <a:solidFill>
                  <a:srgbClr val="FF0000"/>
                </a:solidFill>
                <a:latin typeface="Times New Roman" pitchFamily="18" charset="0"/>
                <a:cs typeface="Times New Roman" pitchFamily="18" charset="0"/>
              </a:rPr>
              <a:t>Lasswell </a:t>
            </a:r>
            <a:r>
              <a:rPr lang="en-IN" dirty="0" smtClean="0">
                <a:solidFill>
                  <a:srgbClr val="FF0000"/>
                </a:solidFill>
                <a:latin typeface="Times New Roman" pitchFamily="18" charset="0"/>
                <a:cs typeface="Times New Roman" pitchFamily="18" charset="0"/>
              </a:rPr>
              <a:t>(1948) </a:t>
            </a:r>
            <a:r>
              <a:rPr lang="en-IN" dirty="0" smtClean="0">
                <a:latin typeface="Times New Roman" pitchFamily="18" charset="0"/>
                <a:cs typeface="Times New Roman" pitchFamily="18" charset="0"/>
              </a:rPr>
              <a:t>mentions that the main function of mass communication is surveillance of the environment, maintain correlation among various parts of the society in response to its environment, and transmission of the cultural heritage. </a:t>
            </a:r>
            <a:endParaRPr lang="en-IN" dirty="0" smtClean="0">
              <a:latin typeface="Times New Roman" pitchFamily="18" charset="0"/>
              <a:cs typeface="Times New Roman" pitchFamily="18" charset="0"/>
            </a:endParaRPr>
          </a:p>
          <a:p>
            <a:pPr algn="just"/>
            <a:r>
              <a:rPr lang="en-IN" dirty="0" smtClean="0">
                <a:solidFill>
                  <a:srgbClr val="FF0000"/>
                </a:solidFill>
                <a:latin typeface="Times New Roman" pitchFamily="18" charset="0"/>
                <a:cs typeface="Times New Roman" pitchFamily="18" charset="0"/>
              </a:rPr>
              <a:t>Denis </a:t>
            </a:r>
            <a:r>
              <a:rPr lang="en-IN" dirty="0" smtClean="0">
                <a:solidFill>
                  <a:srgbClr val="FF0000"/>
                </a:solidFill>
                <a:latin typeface="Times New Roman" pitchFamily="18" charset="0"/>
                <a:cs typeface="Times New Roman" pitchFamily="18" charset="0"/>
              </a:rPr>
              <a:t>McQuail (1987) </a:t>
            </a:r>
            <a:r>
              <a:rPr lang="en-IN" dirty="0" smtClean="0">
                <a:latin typeface="Times New Roman" pitchFamily="18" charset="0"/>
                <a:cs typeface="Times New Roman" pitchFamily="18" charset="0"/>
              </a:rPr>
              <a:t>added one more function that is mobilizing function of media. Almost everywhere the media is expected to advance national interests and promote certain key values and behaviour patterns. In developing countries media is entitled to perform mobilizing function which calls for campaigning for societal objectives in the sphere of politics, war, economic development, work and sometimes religion. </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Rounded MT Bold" pitchFamily="34" charset="0"/>
              </a:rPr>
              <a:t>Theories defining role of media in development</a:t>
            </a:r>
            <a:endParaRPr lang="en-IN" dirty="0">
              <a:latin typeface="Arial Rounded MT Bold" pitchFamily="34" charset="0"/>
            </a:endParaRPr>
          </a:p>
        </p:txBody>
      </p:sp>
      <p:sp>
        <p:nvSpPr>
          <p:cNvPr id="3" name="Content Placeholder 2"/>
          <p:cNvSpPr>
            <a:spLocks noGrp="1"/>
          </p:cNvSpPr>
          <p:nvPr>
            <p:ph idx="1"/>
          </p:nvPr>
        </p:nvSpPr>
        <p:spPr/>
        <p:txBody>
          <a:bodyPr/>
          <a:lstStyle/>
          <a:p>
            <a:r>
              <a:rPr lang="en-US" dirty="0" smtClean="0">
                <a:solidFill>
                  <a:srgbClr val="FF0000"/>
                </a:solidFill>
                <a:latin typeface="Times New Roman" pitchFamily="18" charset="0"/>
                <a:cs typeface="Times New Roman" pitchFamily="18" charset="0"/>
              </a:rPr>
              <a:t>Hypodermic Theory</a:t>
            </a:r>
          </a:p>
          <a:p>
            <a:r>
              <a:rPr lang="en-US" dirty="0" smtClean="0">
                <a:solidFill>
                  <a:srgbClr val="FF0000"/>
                </a:solidFill>
                <a:latin typeface="Times New Roman" pitchFamily="18" charset="0"/>
                <a:cs typeface="Times New Roman" pitchFamily="18" charset="0"/>
              </a:rPr>
              <a:t>Agenda Setting Theory</a:t>
            </a:r>
          </a:p>
          <a:p>
            <a:r>
              <a:rPr lang="en-US" dirty="0" smtClean="0">
                <a:solidFill>
                  <a:srgbClr val="FF0000"/>
                </a:solidFill>
                <a:latin typeface="Times New Roman" pitchFamily="18" charset="0"/>
                <a:cs typeface="Times New Roman" pitchFamily="18" charset="0"/>
              </a:rPr>
              <a:t>Social Responsibility Theory</a:t>
            </a:r>
          </a:p>
          <a:p>
            <a:r>
              <a:rPr lang="en-US" dirty="0" smtClean="0">
                <a:solidFill>
                  <a:srgbClr val="FF0000"/>
                </a:solidFill>
                <a:latin typeface="Times New Roman" pitchFamily="18" charset="0"/>
                <a:cs typeface="Times New Roman" pitchFamily="18" charset="0"/>
              </a:rPr>
              <a:t>Development Media Theory</a:t>
            </a:r>
            <a:endParaRPr lang="en-IN"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Rounded MT Bold" pitchFamily="34" charset="0"/>
              </a:rPr>
              <a:t>Media’s role in Society</a:t>
            </a:r>
            <a:endParaRPr lang="en-IN" sz="3600" dirty="0">
              <a:latin typeface="Arial Rounded MT Bold" pitchFamily="34" charset="0"/>
            </a:endParaRPr>
          </a:p>
        </p:txBody>
      </p:sp>
      <p:sp>
        <p:nvSpPr>
          <p:cNvPr id="3" name="Content Placeholder 2"/>
          <p:cNvSpPr>
            <a:spLocks noGrp="1"/>
          </p:cNvSpPr>
          <p:nvPr>
            <p:ph idx="1"/>
          </p:nvPr>
        </p:nvSpPr>
        <p:spPr/>
        <p:txBody>
          <a:bodyPr/>
          <a:lstStyle/>
          <a:p>
            <a:r>
              <a:rPr lang="en-IN" dirty="0" smtClean="0">
                <a:solidFill>
                  <a:srgbClr val="FF0000"/>
                </a:solidFill>
                <a:latin typeface="Times New Roman" pitchFamily="18" charset="0"/>
                <a:cs typeface="Times New Roman" pitchFamily="18" charset="0"/>
              </a:rPr>
              <a:t>Media as Fourth </a:t>
            </a:r>
            <a:r>
              <a:rPr lang="en-IN" dirty="0" smtClean="0">
                <a:solidFill>
                  <a:srgbClr val="FF0000"/>
                </a:solidFill>
                <a:latin typeface="Times New Roman" pitchFamily="18" charset="0"/>
                <a:cs typeface="Times New Roman" pitchFamily="18" charset="0"/>
              </a:rPr>
              <a:t>Estate</a:t>
            </a:r>
          </a:p>
          <a:p>
            <a:r>
              <a:rPr lang="en-IN" dirty="0" smtClean="0">
                <a:solidFill>
                  <a:srgbClr val="FF0000"/>
                </a:solidFill>
                <a:latin typeface="Times New Roman" pitchFamily="18" charset="0"/>
                <a:cs typeface="Times New Roman" pitchFamily="18" charset="0"/>
              </a:rPr>
              <a:t>Media as Agenda </a:t>
            </a:r>
            <a:r>
              <a:rPr lang="en-IN" dirty="0" smtClean="0">
                <a:solidFill>
                  <a:srgbClr val="FF0000"/>
                </a:solidFill>
                <a:latin typeface="Times New Roman" pitchFamily="18" charset="0"/>
                <a:cs typeface="Times New Roman" pitchFamily="18" charset="0"/>
              </a:rPr>
              <a:t>Setter</a:t>
            </a:r>
          </a:p>
          <a:p>
            <a:r>
              <a:rPr lang="en-IN" dirty="0" smtClean="0">
                <a:solidFill>
                  <a:srgbClr val="FF0000"/>
                </a:solidFill>
                <a:latin typeface="Times New Roman" pitchFamily="18" charset="0"/>
                <a:cs typeface="Times New Roman" pitchFamily="18" charset="0"/>
              </a:rPr>
              <a:t>Media as </a:t>
            </a:r>
            <a:r>
              <a:rPr lang="en-IN" dirty="0" smtClean="0">
                <a:solidFill>
                  <a:srgbClr val="FF0000"/>
                </a:solidFill>
                <a:latin typeface="Times New Roman" pitchFamily="18" charset="0"/>
                <a:cs typeface="Times New Roman" pitchFamily="18" charset="0"/>
              </a:rPr>
              <a:t>Gatekeeper</a:t>
            </a:r>
          </a:p>
          <a:p>
            <a:r>
              <a:rPr lang="en-IN" dirty="0" smtClean="0">
                <a:solidFill>
                  <a:srgbClr val="FF0000"/>
                </a:solidFill>
                <a:latin typeface="Times New Roman" pitchFamily="18" charset="0"/>
                <a:cs typeface="Times New Roman" pitchFamily="18" charset="0"/>
              </a:rPr>
              <a:t>Media as </a:t>
            </a:r>
            <a:r>
              <a:rPr lang="en-IN" dirty="0" smtClean="0">
                <a:solidFill>
                  <a:srgbClr val="FF0000"/>
                </a:solidFill>
                <a:latin typeface="Times New Roman" pitchFamily="18" charset="0"/>
                <a:cs typeface="Times New Roman" pitchFamily="18" charset="0"/>
              </a:rPr>
              <a:t>Watchdog</a:t>
            </a:r>
          </a:p>
          <a:p>
            <a:r>
              <a:rPr lang="en-IN" dirty="0" smtClean="0">
                <a:solidFill>
                  <a:srgbClr val="FF0000"/>
                </a:solidFill>
                <a:latin typeface="Times New Roman" pitchFamily="18" charset="0"/>
                <a:cs typeface="Times New Roman" pitchFamily="18" charset="0"/>
              </a:rPr>
              <a:t>Media as Force Multiplier</a:t>
            </a:r>
            <a:endParaRPr lang="en-IN" dirty="0">
              <a:solidFill>
                <a:srgbClr val="FF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accent3">
                    <a:lumMod val="50000"/>
                  </a:schemeClr>
                </a:solidFill>
                <a:latin typeface="Arial Rounded MT Bold" pitchFamily="34" charset="0"/>
              </a:rPr>
              <a:t>Media’s role in various forms of development</a:t>
            </a:r>
            <a:endParaRPr lang="en-IN" sz="3600" b="1" dirty="0">
              <a:solidFill>
                <a:schemeClr val="accent3">
                  <a:lumMod val="50000"/>
                </a:schemeClr>
              </a:solidFill>
              <a:latin typeface="Arial Rounded MT Bold" pitchFamily="34" charset="0"/>
            </a:endParaRPr>
          </a:p>
        </p:txBody>
      </p:sp>
      <p:sp>
        <p:nvSpPr>
          <p:cNvPr id="3" name="Content Placeholder 2"/>
          <p:cNvSpPr>
            <a:spLocks noGrp="1"/>
          </p:cNvSpPr>
          <p:nvPr>
            <p:ph idx="1"/>
          </p:nvPr>
        </p:nvSpPr>
        <p:spPr/>
        <p:txBody>
          <a:bodyPr/>
          <a:lstStyle/>
          <a:p>
            <a:pPr algn="just"/>
            <a:r>
              <a:rPr lang="en-IN" u="sng" dirty="0" smtClean="0">
                <a:solidFill>
                  <a:srgbClr val="FF0000"/>
                </a:solidFill>
                <a:latin typeface="Times New Roman" pitchFamily="18" charset="0"/>
                <a:cs typeface="Times New Roman" pitchFamily="18" charset="0"/>
              </a:rPr>
              <a:t>Media and Political Development</a:t>
            </a:r>
            <a:r>
              <a:rPr lang="en-IN" dirty="0" smtClean="0">
                <a:latin typeface="Times New Roman" pitchFamily="18" charset="0"/>
                <a:cs typeface="Times New Roman" pitchFamily="18" charset="0"/>
              </a:rPr>
              <a:t>: In the political sphere, media has an important role to play in the areas of democracy and good governance, political transparency, foreign policy, human rights, war on terrorism, and public relations. </a:t>
            </a:r>
            <a:endParaRPr lang="en-IN" dirty="0" smtClean="0">
              <a:latin typeface="Times New Roman" pitchFamily="18" charset="0"/>
              <a:cs typeface="Times New Roman" pitchFamily="18" charset="0"/>
            </a:endParaRPr>
          </a:p>
          <a:p>
            <a:pPr algn="just">
              <a:buNone/>
            </a:pPr>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IN" u="sng" dirty="0" smtClean="0">
                <a:solidFill>
                  <a:srgbClr val="FF0000"/>
                </a:solidFill>
                <a:latin typeface="Times New Roman" pitchFamily="18" charset="0"/>
                <a:cs typeface="Times New Roman" pitchFamily="18" charset="0"/>
              </a:rPr>
              <a:t>Media and Economic Development</a:t>
            </a:r>
            <a:r>
              <a:rPr lang="en-IN" dirty="0" smtClean="0">
                <a:latin typeface="Times New Roman" pitchFamily="18" charset="0"/>
                <a:cs typeface="Times New Roman" pitchFamily="18" charset="0"/>
              </a:rPr>
              <a:t>: In the economic sphere, we can find media's role in the areas of economic policy and growth, economic empowerment, advertisements and tourism, business and </a:t>
            </a:r>
            <a:r>
              <a:rPr lang="en-IN" dirty="0" smtClean="0">
                <a:latin typeface="Times New Roman" pitchFamily="18" charset="0"/>
                <a:cs typeface="Times New Roman" pitchFamily="18" charset="0"/>
              </a:rPr>
              <a:t>investment.</a:t>
            </a:r>
          </a:p>
          <a:p>
            <a:pPr algn="just"/>
            <a:r>
              <a:rPr lang="en-IN" u="sng" dirty="0" smtClean="0">
                <a:solidFill>
                  <a:srgbClr val="FF0000"/>
                </a:solidFill>
                <a:latin typeface="Times New Roman" pitchFamily="18" charset="0"/>
                <a:cs typeface="Times New Roman" pitchFamily="18" charset="0"/>
              </a:rPr>
              <a:t>Media and Social Development</a:t>
            </a:r>
            <a:r>
              <a:rPr lang="en-IN" dirty="0" smtClean="0">
                <a:latin typeface="Times New Roman" pitchFamily="18" charset="0"/>
                <a:cs typeface="Times New Roman" pitchFamily="18" charset="0"/>
              </a:rPr>
              <a:t>: In the social sphere media manage social issues, such as population control, education, food security, and public health. Acquired Immune Deficiency Syndrome (AIDS), communal conflicts, prostitution, and war on drugs, among others.</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338</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Role of Media in Development Unit III </vt:lpstr>
      <vt:lpstr>Introduction</vt:lpstr>
      <vt:lpstr>Theories defining role of media in development</vt:lpstr>
      <vt:lpstr>Media’s role in Society</vt:lpstr>
      <vt:lpstr>Media’s role in various forms of development</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14</cp:revision>
  <dcterms:created xsi:type="dcterms:W3CDTF">2006-08-16T00:00:00Z</dcterms:created>
  <dcterms:modified xsi:type="dcterms:W3CDTF">2020-05-09T14:44:47Z</dcterms:modified>
</cp:coreProperties>
</file>